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75478" autoAdjust="0"/>
  </p:normalViewPr>
  <p:slideViewPr>
    <p:cSldViewPr snapToGrid="0" snapToObjects="1">
      <p:cViewPr varScale="1">
        <p:scale>
          <a:sx n="80" d="100"/>
          <a:sy n="80" d="100"/>
        </p:scale>
        <p:origin x="1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F20A3-E0C0-BA49-AF73-D565E2862CA9}" type="datetimeFigureOut">
              <a:rPr lang="fr-CA" smtClean="0"/>
              <a:t>19-06-11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1D68A-3A20-F043-AB84-0C19B4012728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36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Attitudes </a:t>
            </a:r>
            <a:r>
              <a:rPr lang="fr-CA" dirty="0" err="1"/>
              <a:t>prosociales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1D68A-3A20-F043-AB84-0C19B4012728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146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Phase d’impact: c’est lors de cette phase que la réaction sociale sur les médias sociaux peut affecter la nature, l’ampleur et le développement d’activités déviantes chez les spectateurs de l’événement. C’est à ce moment que la cyber-haine extrême sera propagée.</a:t>
            </a:r>
          </a:p>
          <a:p>
            <a:endParaRPr lang="fr-CA" dirty="0"/>
          </a:p>
          <a:p>
            <a:r>
              <a:rPr lang="fr-CA" dirty="0"/>
              <a:t>Phase d’inventaire: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1D68A-3A20-F043-AB84-0C19B4012728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433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Williams et </a:t>
            </a:r>
            <a:r>
              <a:rPr lang="fr-CA" dirty="0" err="1"/>
              <a:t>Burnap</a:t>
            </a:r>
            <a:r>
              <a:rPr lang="fr-CA" dirty="0"/>
              <a:t> ont effectué une étude sur les différents stades de la réaction sociale à la suite de l’attentat de Woolwich et ont aussi analysé la cyber-haine. Utilisation de l’analyse de sentiments qui est aussi une technique de linguistique computationnelle.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1D68A-3A20-F043-AB84-0C19B4012728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787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D24F-DAF1-C543-82E6-5C7B8AFE7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D417-4834-3E44-90F0-FF9C96D5E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12850-4BAA-4C44-9AA7-EB1F307B4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239CA-A372-AF4E-B44C-D5BA2F63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F94A-60EA-9646-95A4-B93542B5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02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A2B0-D3A9-4F4B-ABD8-D76F491C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C53AE-EAB3-1C4B-9C8D-26B2C8F27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CDEE-75DC-0042-9E6A-D426FEDC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D934-34CC-464A-8D9C-644D95DC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DB1D9-6AD7-E64B-BB18-B71590885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603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A89198-A065-FE41-B567-B983DCD1D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F8527-83E0-4F4D-A13F-8E395C3AA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FF7C-BCF2-CB4A-8274-431D387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8DE1-099B-9B44-8EF0-B6DDE1AB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50932-3FAC-1648-B9B8-1202C90B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98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87CCC-6BB7-EE42-ACFD-6D1C6786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9E404-B0E3-8A42-95B6-1F94926E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2BCA7-EA11-4C45-B620-BC0EA47B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23A33-FB9B-2442-8D09-2D4BB3F4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F0CA0-D462-FA41-92BC-5EA1234F2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988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8FF2-B29C-2E4D-BDC1-5003A628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45B58-5F64-8E46-85FD-76CFF415D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63A93-3A6C-3044-A1A7-267AB609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A553F-8F50-594C-8E46-C3092974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761FE-6E9B-4C4F-88C4-338D951C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274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62A7-5D20-9C45-88C5-7C9C0E8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DBFE5-63AE-4E42-A86F-B8A197974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D41C8-327E-A04A-8263-D1764413F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BFFBE-15B1-5A43-85BB-5FCB92B7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462BC-F810-2046-9649-408D7323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AD1F0-47FE-C64C-8D0C-6F744235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396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023B-898F-DF4E-8138-1746744C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ED7D2-0B8D-A048-9538-B1AAF756B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5C8E6-301C-E549-B87D-B00699763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6A8FAB-3462-BC45-99B5-C8CC9F9C4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C1645-F372-5240-B148-D2EA45F8E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A91F7A-5293-9F43-AC2D-9EE637F3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A6D2D2-C96F-2248-B3B7-C7BEC1B5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38F5B-8097-9F4F-A5B1-E3D408AE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27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A17D-8D47-074F-A195-B9F64E63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47CE2-A24C-7A42-83CC-95AC295A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D2D87-41B4-8641-A08A-CE65C0F0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0A99C-6640-F748-B579-8DCC14FD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80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6514E-C189-6741-B8C1-3248F4EF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50CD2-887E-F243-943D-46BD90D2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442C6-3878-7D48-93A9-4D25EAC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777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8CBA-CFBA-C84E-8F1C-8BF61036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73142-5C85-9B48-BF53-4AA9C3419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3958F-F836-8040-B876-9C8D3EB20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BC6FE-3C6A-E046-AC62-B699CBFE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D4FCE-0143-6C4A-962D-9D31C363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F5317-6F19-3B48-BC5A-4CDDC68B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428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89CED-352E-9648-B9DF-E9232759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64F2D-1F26-6841-B7EF-46699E2B4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5F9B5-8709-284D-8BE7-8C808EB30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6069D-45F0-844D-A5B5-AAB65AB0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ED7A6-E846-0547-B772-E3D3808E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72851-BA0D-2647-8869-8E3C6540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45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F1DCC-4EFB-AF4B-8BC9-80CAD722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F220D-DE68-D04E-AA47-1E9194EE7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473F4-A135-744E-933B-EA7D45EBD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1B16A-3824-1642-AE26-B12BE08F5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Thuc-Uyên Tang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814E8-2E25-6449-84A5-19C4AE20C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A7B9-F9C7-814E-8D66-CB292194F7F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97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huc-uyen.tang@umontreal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bjc/azv059" TargetMode="External"/><Relationship Id="rId2" Type="http://schemas.openxmlformats.org/officeDocument/2006/relationships/hyperlink" Target="https://doi.org/10.4324/97802038282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Users/Uyen/Dropbox/Francis%20et%20Shan/Uyen/Notebook%20et%20donn&#233;es/notebook%20gardes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EA1D-69CC-3143-9D71-C7AB1F51C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357" y="1793382"/>
            <a:ext cx="9144000" cy="2387600"/>
          </a:xfrm>
        </p:spPr>
        <p:txBody>
          <a:bodyPr>
            <a:normAutofit/>
          </a:bodyPr>
          <a:lstStyle/>
          <a:p>
            <a:r>
              <a:rPr lang="fr-CA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L’évolution de la réaction sociale en ligne à la suite de l’attentat de Manchester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F3CA0-866B-4B49-BA05-F088D5874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129" y="4640240"/>
            <a:ext cx="4206462" cy="195163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fr-C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Thuc-Uyên Tang</a:t>
            </a:r>
          </a:p>
          <a:p>
            <a:pPr algn="l">
              <a:lnSpc>
                <a:spcPct val="100000"/>
              </a:lnSpc>
            </a:pP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Candidate à la maîtrise en criminologie </a:t>
            </a:r>
          </a:p>
          <a:p>
            <a:pPr algn="l">
              <a:lnSpc>
                <a:spcPct val="100000"/>
              </a:lnSpc>
            </a:pP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Université de Montréal</a:t>
            </a:r>
          </a:p>
          <a:p>
            <a:pPr algn="l">
              <a:lnSpc>
                <a:spcPct val="100000"/>
              </a:lnSpc>
            </a:pP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thuc-uyen.tang@umontreal.ca</a:t>
            </a:r>
            <a:endParaRPr lang="fr-C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CA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B0585-EE8A-4C44-A193-BDB7C2F8DD3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1" y="68477"/>
            <a:ext cx="2236665" cy="10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7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6DDC-A244-1B4E-9C06-EA2FAF14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Références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4C7E4-909B-BD4E-801A-1248E7721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S. (2011). </a:t>
            </a:r>
            <a:r>
              <a:rPr lang="en-CA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Folk Devils and Moral Panics</a:t>
            </a:r>
            <a:r>
              <a:rPr lang="en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London: Routledge. 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https://doi.org/10.4324/9780203828250</a:t>
            </a:r>
            <a:endParaRPr lang="en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fr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Williams, M. &amp; </a:t>
            </a:r>
            <a:r>
              <a:rPr lang="en-CA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Burnap</a:t>
            </a:r>
            <a:r>
              <a:rPr lang="en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P. (2016). Cyberhate on Social Media in the Aftermath of Woolwich : A Case Study in Computational Criminology and Big Data. </a:t>
            </a:r>
            <a:r>
              <a:rPr lang="en-CA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British Journal of Criminology. 56</a:t>
            </a:r>
            <a:r>
              <a:rPr lang="en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(2). 211-238. 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https://doi.org/10.1093/bjc/azv059</a:t>
            </a:r>
            <a:endParaRPr lang="en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50DF3-ED9E-294B-9728-B29BA81F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958B9-9E78-8749-922F-91DB018B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151229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31A3-744D-2D47-A918-0C778AE3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A"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Mise en contexte</a:t>
            </a:r>
            <a:endParaRPr lang="fr-CA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29A11-1BAF-284F-8B7A-FDCB41163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Attentat de Manchester: 22 mai 2017 vers 22h30 au concert d’</a:t>
            </a:r>
            <a:r>
              <a:rPr lang="fr-CA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Ariana</a:t>
            </a:r>
            <a:r>
              <a:rPr lang="fr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Grande</a:t>
            </a:r>
          </a:p>
          <a:p>
            <a:endParaRPr lang="fr-CA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Salman </a:t>
            </a:r>
            <a:r>
              <a:rPr lang="fr-CA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Abedi</a:t>
            </a:r>
            <a:r>
              <a:rPr lang="fr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déclenché une ceinture explosive qu’il portait sur lui, dans le hall de l’amphithéâtre</a:t>
            </a:r>
          </a:p>
          <a:p>
            <a:endParaRPr lang="fr-CA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Cet attentat a fait 22 morts et 116 blessés</a:t>
            </a:r>
          </a:p>
          <a:p>
            <a:endParaRPr lang="fr-CA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L’État Islamique a revendiqué l’attentat sur les médias sociaux</a:t>
            </a:r>
          </a:p>
          <a:p>
            <a:endParaRPr lang="fr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F98DB-B375-8B40-B266-4E54EA4E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94D2C-E3EA-9344-BE72-9345BA2E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54427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6EBA-EF7D-2548-B3B7-D46FE197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la littérature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BAF7B-5862-C84A-A7F0-21876EF9D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Selon Cohen (2011), la réponse sociale à la suite d’un événement de grande envergure serait en partie responsable d’augmenter son impact à travers un processus d’action, de réaction et d’amplification</a:t>
            </a:r>
          </a:p>
          <a:p>
            <a:endParaRPr lang="fr-CA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attentat terroriste serait un élément déclencheur pour la production de messages haineux</a:t>
            </a:r>
          </a:p>
          <a:p>
            <a:endParaRPr lang="fr-CA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y aurait des rétributions envers les individus partageant les mêmes caractéristiques que le responsable de l’attaque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476A3-53F2-B74E-94A1-3528D50C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EF3D9-F0B7-5E45-858E-EDD46740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101941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512E-B7DB-774F-84AD-EDD6FFFF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Différentes phases </a:t>
            </a: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(Cohen, 2011; Williams et </a:t>
            </a:r>
            <a:r>
              <a:rPr lang="fr-CA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Burnap</a:t>
            </a: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B024F-8134-9949-A17F-85F5B61E5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d’impact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à la suite de l’événement déclencheur. Réponse immédiate de la part des différents intervenants en réponse à la tragédie. </a:t>
            </a:r>
          </a:p>
          <a:p>
            <a:pPr marL="0" indent="0">
              <a:buNone/>
            </a:pP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des communications sur les médias sociaux</a:t>
            </a:r>
          </a:p>
          <a:p>
            <a:pPr marL="0" indent="0">
              <a:buNone/>
            </a:pPr>
            <a:endParaRPr lang="fr-C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d’inventaire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formulation d’une idée préliminaire de l’attentat. Hypothèses sur l’identité de l’attaquant et sur ses motifs</a:t>
            </a:r>
          </a:p>
          <a:p>
            <a:endParaRPr lang="fr-C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de réaction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enjeux soulevés par l’événement (ex: sécurité nationale et islamophobie) 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C61D5291-037B-D74A-BA23-C38BC38EDA07}"/>
              </a:ext>
            </a:extLst>
          </p:cNvPr>
          <p:cNvSpPr/>
          <p:nvPr/>
        </p:nvSpPr>
        <p:spPr>
          <a:xfrm>
            <a:off x="1490598" y="2605414"/>
            <a:ext cx="400833" cy="47598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859091-7871-8345-9EE0-71510344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DEF835-B1A6-C446-B4E1-EACAAD97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387312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92FF-0CCB-A040-A660-EAE28E02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Problématique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86D35-D9E4-C84A-B50C-3F5401BC2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Peu d’études ont été effectuées sur la réaction sociale en ligne à la suite d’un attentat terroriste</a:t>
            </a:r>
          </a:p>
          <a:p>
            <a:endParaRPr lang="fr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Est-ce que la modélisation thématique non-supervisée (LDA) permet d’analyser efficacement des millions de tweets afin d’en dégager les thèmes récurrents par heure? </a:t>
            </a:r>
          </a:p>
          <a:p>
            <a:endParaRPr lang="fr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Est-il possible de discerner une évolution de la réaction sociale en ligne?</a:t>
            </a:r>
          </a:p>
          <a:p>
            <a:pPr lvl="1"/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Quelle est la nature des propos exprimés?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0D61A-1407-784B-B328-22DDB5C9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A3A83-4072-DE46-AC99-3305D5CA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293416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01E0-6AAC-FC41-867C-1ADD885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C30D8-8681-8343-B715-11557E83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Appliquer une méthodologie d’analyse de traitement automatique du langage naturel à une quantité massive de texte:</a:t>
            </a:r>
          </a:p>
          <a:p>
            <a:endParaRPr lang="fr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Identifier et décrire les différentes phases de la réaction sociale en ligne sur Twitter à la suite de l’attentat de Manchester</a:t>
            </a:r>
          </a:p>
          <a:p>
            <a:pPr lvl="1"/>
            <a:endParaRPr lang="fr-C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Déterminer les thèmes les plus récurrents </a:t>
            </a:r>
          </a:p>
          <a:p>
            <a:endParaRPr lang="fr-CA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64599-7027-DA43-BD96-A340ED9A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772AB-3857-EF45-A84F-7D812E35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234899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EC33D-6525-8A42-9252-D3947110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A"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Méthodologie</a:t>
            </a:r>
            <a:endParaRPr lang="fr-CA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364A8-0F17-3747-A1A8-29D04C9A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		             - Collecte des tweets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			  - Importation et nettoyage de la base de données </a:t>
            </a:r>
          </a:p>
          <a:p>
            <a:pPr marL="0" indent="0">
              <a:buNone/>
            </a:pPr>
            <a:r>
              <a:rPr lang="fr-CA" dirty="0"/>
              <a:t>			  - Utilisation des modules de Python afin de générer 			    les </a:t>
            </a:r>
            <a:r>
              <a:rPr lang="fr-CA" dirty="0" err="1"/>
              <a:t>bigrammes</a:t>
            </a:r>
            <a:r>
              <a:rPr lang="fr-CA" dirty="0"/>
              <a:t>, trigrammes et le modèle LDA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A3595-B861-DE4B-93A7-C729C4F81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8" y="1735444"/>
            <a:ext cx="2019300" cy="1536700"/>
          </a:xfrm>
          <a:prstGeom prst="rect">
            <a:avLst/>
          </a:prstGeom>
        </p:spPr>
      </p:pic>
      <p:pic>
        <p:nvPicPr>
          <p:cNvPr id="6" name="Picture 4" descr="RÃ©sultats de recherche d'images pour Â«Â python logoÂ Â»">
            <a:extLst>
              <a:ext uri="{FF2B5EF4-FFF2-40B4-BE49-F238E27FC236}">
                <a16:creationId xmlns:a16="http://schemas.microsoft.com/office/drawing/2014/main" id="{83F7A92B-7E42-6C4B-B0C4-3E06CC97D77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3" y="3785310"/>
            <a:ext cx="3465435" cy="117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6118EF-FD3D-9344-8D39-368F297F0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61C48-577A-9946-82DC-D5CC7CA3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275623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9A62-6629-B34A-AB1A-F0143FCA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9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A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FDEC-A479-864F-95D4-CE596CDEF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Trois plages horaires consécutives:</a:t>
            </a:r>
          </a:p>
          <a:p>
            <a:pPr marL="0" indent="0">
              <a:buNone/>
            </a:pPr>
            <a:endParaRPr lang="fr-C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12800"/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mai 2017 à 01:00</a:t>
            </a:r>
          </a:p>
          <a:p>
            <a:pPr marL="812800"/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mai 2017 à 02:00</a:t>
            </a:r>
          </a:p>
          <a:p>
            <a:pPr marL="812800"/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mai 2017 à 03:00</a:t>
            </a:r>
          </a:p>
          <a:p>
            <a:pPr marL="0" indent="0">
              <a:buNone/>
            </a:pPr>
            <a:endParaRPr lang="fr-C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C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B4690620-24CC-E146-9657-C15903F3F5C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146" y="2228884"/>
            <a:ext cx="5864345" cy="3707459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4200F-C88B-414C-96E0-94C9A8A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92CAE-FBCB-AC4C-9BF5-07C7FAF0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375683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6B8A6-A2AD-3C46-9AB9-BE8B8E67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 qu’il reste à faire…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3AA3-8494-BC44-B805-24B120EB0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Encore plus d’analyses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 du découpage arbitraire…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1DBE3-6D2C-5543-A3ED-14E3BE27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29 mai 2019</a:t>
            </a:r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CD990-EC84-AB41-8F3B-F9F8C99E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Thuc-Uyên Tang</a:t>
            </a:r>
          </a:p>
        </p:txBody>
      </p:sp>
    </p:spTree>
    <p:extLst>
      <p:ext uri="{BB962C8B-B14F-4D97-AF65-F5344CB8AC3E}">
        <p14:creationId xmlns:p14="http://schemas.microsoft.com/office/powerpoint/2010/main" val="23456969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6655</TotalTime>
  <Words>515</Words>
  <Application>Microsoft Macintosh PowerPoint</Application>
  <PresentationFormat>Widescreen</PresentationFormat>
  <Paragraphs>86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L’évolution de la réaction sociale en ligne à la suite de l’attentat de Manchester</vt:lpstr>
      <vt:lpstr>Mise en contexte</vt:lpstr>
      <vt:lpstr>Dans la littérature</vt:lpstr>
      <vt:lpstr>Différentes phases (Cohen, 2011; Williams et Burnap, 2016)</vt:lpstr>
      <vt:lpstr>Problématique</vt:lpstr>
      <vt:lpstr>Objectifs</vt:lpstr>
      <vt:lpstr>Méthodologie</vt:lpstr>
      <vt:lpstr>Résultats</vt:lpstr>
      <vt:lpstr>Ce qu’il reste à faire…</vt:lpstr>
      <vt:lpstr>Références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 Thuc-Uyên</dc:creator>
  <cp:lastModifiedBy>Tang Thuc-Uyên</cp:lastModifiedBy>
  <cp:revision>56</cp:revision>
  <dcterms:created xsi:type="dcterms:W3CDTF">2019-05-22T15:38:46Z</dcterms:created>
  <dcterms:modified xsi:type="dcterms:W3CDTF">2019-06-11T15:13:42Z</dcterms:modified>
</cp:coreProperties>
</file>